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BC1ECC-A557-E3B1-26E8-AE352521A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276888"/>
          </a:xfrm>
        </p:spPr>
        <p:txBody>
          <a:bodyPr/>
          <a:lstStyle/>
          <a:p>
            <a:pPr algn="ctr"/>
            <a:r>
              <a:rPr lang="cs-CZ" dirty="0"/>
              <a:t>Teorie databází I.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DBD0702-B3D7-FD0A-79F2-3EA3D2C0A5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sz="1800" dirty="0">
                <a:latin typeface="Aptos" panose="020B0004020202020204" pitchFamily="34" charset="0"/>
              </a:rPr>
              <a:t>Tomáš Palán</a:t>
            </a:r>
          </a:p>
          <a:p>
            <a:pPr algn="ctr">
              <a:spcBef>
                <a:spcPts val="0"/>
              </a:spcBef>
            </a:pPr>
            <a:r>
              <a:rPr lang="cs-CZ" sz="1800" dirty="0">
                <a:latin typeface="Aptos" panose="020B0004020202020204" pitchFamily="34" charset="0"/>
              </a:rPr>
              <a:t>Michal </a:t>
            </a:r>
            <a:r>
              <a:rPr lang="cs-CZ" sz="1800" dirty="0" err="1">
                <a:latin typeface="Aptos" panose="020B0004020202020204" pitchFamily="34" charset="0"/>
              </a:rPr>
              <a:t>čepák</a:t>
            </a:r>
            <a:endParaRPr lang="cs-CZ" sz="1800" dirty="0">
              <a:latin typeface="Aptos" panose="020B0004020202020204" pitchFamily="34" charset="0"/>
            </a:endParaRPr>
          </a:p>
        </p:txBody>
      </p:sp>
      <p:pic>
        <p:nvPicPr>
          <p:cNvPr id="1026" name="Picture 2" descr="GateManager Access Management Server | Secomea">
            <a:extLst>
              <a:ext uri="{FF2B5EF4-FFF2-40B4-BE49-F238E27FC236}">
                <a16:creationId xmlns:a16="http://schemas.microsoft.com/office/drawing/2014/main" id="{C0D37F61-6494-7957-08AC-8E3C4179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89" y="394020"/>
            <a:ext cx="2733573" cy="2733573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76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230A6-664C-2764-F4F3-44E4981E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5C7A20A5-FBE5-7E66-1CE1-728157927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0479" y="4878925"/>
            <a:ext cx="1941432" cy="856712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sz="1800" dirty="0">
                <a:latin typeface="Aptos" panose="020B0004020202020204" pitchFamily="34" charset="0"/>
              </a:rPr>
              <a:t>Tomáš Palán</a:t>
            </a:r>
          </a:p>
          <a:p>
            <a:pPr algn="ctr">
              <a:spcBef>
                <a:spcPts val="0"/>
              </a:spcBef>
            </a:pPr>
            <a:r>
              <a:rPr lang="cs-CZ" sz="1800" dirty="0">
                <a:latin typeface="Aptos" panose="020B0004020202020204" pitchFamily="34" charset="0"/>
              </a:rPr>
              <a:t>Michal </a:t>
            </a:r>
            <a:r>
              <a:rPr lang="cs-CZ" sz="1800" dirty="0" err="1">
                <a:latin typeface="Aptos" panose="020B0004020202020204" pitchFamily="34" charset="0"/>
              </a:rPr>
              <a:t>čepák</a:t>
            </a:r>
            <a:endParaRPr lang="cs-CZ" sz="1800" dirty="0">
              <a:latin typeface="Aptos" panose="020B00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71E0672-0674-C692-8BB1-D05BE45EF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202" y="609587"/>
            <a:ext cx="8791575" cy="1276888"/>
          </a:xfrm>
        </p:spPr>
        <p:txBody>
          <a:bodyPr/>
          <a:lstStyle/>
          <a:p>
            <a:pPr algn="ctr"/>
            <a:r>
              <a:rPr lang="cs-CZ" sz="4800" dirty="0"/>
              <a:t>Úvod</a:t>
            </a:r>
            <a:endParaRPr lang="cs-CZ" dirty="0"/>
          </a:p>
        </p:txBody>
      </p:sp>
      <p:pic>
        <p:nvPicPr>
          <p:cNvPr id="1026" name="Picture 2" descr="GateManager Access Management Server | Secomea">
            <a:extLst>
              <a:ext uri="{FF2B5EF4-FFF2-40B4-BE49-F238E27FC236}">
                <a16:creationId xmlns:a16="http://schemas.microsoft.com/office/drawing/2014/main" id="{2ED4240F-D171-DE59-1D95-5A34180D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750" y="5082046"/>
            <a:ext cx="1073657" cy="1073657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nchor to OneNote for Microsoft Access - Office OneNote Gem Add-Ins">
            <a:extLst>
              <a:ext uri="{FF2B5EF4-FFF2-40B4-BE49-F238E27FC236}">
                <a16:creationId xmlns:a16="http://schemas.microsoft.com/office/drawing/2014/main" id="{6F32F4AB-2578-E470-1EB0-CBD601FF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66" y="4231521"/>
            <a:ext cx="4086470" cy="2447371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EF76F83-28C3-16C3-4097-4A2A96DDC672}"/>
              </a:ext>
            </a:extLst>
          </p:cNvPr>
          <p:cNvSpPr txBox="1"/>
          <p:nvPr/>
        </p:nvSpPr>
        <p:spPr>
          <a:xfrm>
            <a:off x="1757202" y="2027346"/>
            <a:ext cx="90930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Aptos" panose="020B0004020202020204" pitchFamily="34" charset="0"/>
              </a:rPr>
              <a:t>uspořádaná množina informací uložená na paměťovém médiu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Aptos" panose="020B0004020202020204" pitchFamily="34" charset="0"/>
              </a:rPr>
              <a:t>Různými sw  se můžou upravovat (např. manipulace s daty)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Aptos" panose="020B0004020202020204" pitchFamily="34" charset="0"/>
              </a:rPr>
              <a:t>Odborně se systém nazývá SŘBD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Aptos" panose="020B0004020202020204" pitchFamily="34" charset="0"/>
              </a:rPr>
              <a:t>Rozdělení </a:t>
            </a:r>
            <a:r>
              <a:rPr lang="cs-CZ" sz="1800" dirty="0" err="1">
                <a:latin typeface="Aptos" panose="020B0004020202020204" pitchFamily="34" charset="0"/>
              </a:rPr>
              <a:t>db</a:t>
            </a:r>
            <a:r>
              <a:rPr lang="cs-CZ" sz="1800" dirty="0">
                <a:latin typeface="Aptos" panose="020B0004020202020204" pitchFamily="34" charset="0"/>
              </a:rPr>
              <a:t> : - papírové</a:t>
            </a:r>
          </a:p>
          <a:p>
            <a:pPr marL="1371600" lvl="3" indent="0">
              <a:spcBef>
                <a:spcPts val="0"/>
              </a:spcBef>
              <a:buNone/>
            </a:pPr>
            <a:r>
              <a:rPr lang="cs-CZ" sz="1800" dirty="0">
                <a:latin typeface="Aptos" panose="020B0004020202020204" pitchFamily="34" charset="0"/>
              </a:rPr>
              <a:t>      - systém sálových PC (mainframe)</a:t>
            </a:r>
          </a:p>
          <a:p>
            <a:pPr marL="1371600" lvl="3" indent="0">
              <a:spcBef>
                <a:spcPts val="0"/>
              </a:spcBef>
              <a:buNone/>
            </a:pPr>
            <a:r>
              <a:rPr lang="cs-CZ" sz="1800" dirty="0">
                <a:latin typeface="Aptos" panose="020B0004020202020204" pitchFamily="34" charset="0"/>
              </a:rPr>
              <a:t>      - </a:t>
            </a:r>
            <a:r>
              <a:rPr lang="cs-CZ" sz="1800" dirty="0" err="1">
                <a:latin typeface="Aptos" panose="020B0004020202020204" pitchFamily="34" charset="0"/>
              </a:rPr>
              <a:t>dBase</a:t>
            </a:r>
            <a:r>
              <a:rPr lang="cs-CZ" sz="1800" dirty="0">
                <a:latin typeface="Aptos" panose="020B0004020202020204" pitchFamily="34" charset="0"/>
              </a:rPr>
              <a:t> (</a:t>
            </a:r>
            <a:r>
              <a:rPr lang="cs-CZ" sz="2000" dirty="0">
                <a:latin typeface="Aptos" panose="020B0004020202020204" pitchFamily="34" charset="0"/>
              </a:rPr>
              <a:t>FoxPro, Paradox, Access)</a:t>
            </a:r>
            <a:endParaRPr lang="cs-CZ" sz="1800" dirty="0">
              <a:latin typeface="Aptos" panose="020B0004020202020204" pitchFamily="34" charset="0"/>
            </a:endParaRPr>
          </a:p>
          <a:p>
            <a:pPr marL="1371600" lvl="3" indent="0">
              <a:spcBef>
                <a:spcPts val="0"/>
              </a:spcBef>
              <a:buNone/>
            </a:pPr>
            <a:r>
              <a:rPr lang="cs-CZ" sz="1800" dirty="0">
                <a:latin typeface="Aptos" panose="020B0004020202020204" pitchFamily="34" charset="0"/>
              </a:rPr>
              <a:t>      - relační </a:t>
            </a:r>
            <a:r>
              <a:rPr lang="cs-CZ" sz="1800" dirty="0" err="1">
                <a:latin typeface="Aptos" panose="020B0004020202020204" pitchFamily="34" charset="0"/>
              </a:rPr>
              <a:t>db</a:t>
            </a:r>
            <a:r>
              <a:rPr lang="cs-CZ" sz="1800" dirty="0">
                <a:latin typeface="Aptos" panose="020B0004020202020204" pitchFamily="34" charset="0"/>
              </a:rPr>
              <a:t> systémy</a:t>
            </a:r>
          </a:p>
          <a:p>
            <a:pPr marL="1371600" lvl="3" indent="0">
              <a:spcBef>
                <a:spcPts val="0"/>
              </a:spcBef>
              <a:buNone/>
            </a:pPr>
            <a:r>
              <a:rPr lang="cs-CZ" sz="1800" dirty="0">
                <a:latin typeface="Aptos" panose="020B0004020202020204" pitchFamily="34" charset="0"/>
              </a:rPr>
              <a:t>      - objektově orientované </a:t>
            </a:r>
            <a:r>
              <a:rPr lang="cs-CZ" sz="1800" dirty="0" err="1">
                <a:latin typeface="Aptos" panose="020B0004020202020204" pitchFamily="34" charset="0"/>
              </a:rPr>
              <a:t>db</a:t>
            </a:r>
            <a:endParaRPr lang="cs-CZ" sz="1800" dirty="0">
              <a:latin typeface="Aptos" panose="020B0004020202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1735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35543-FF3B-A1AA-013B-1BB57EE1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A92864-4815-36FE-6548-1479DBBEE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202" y="609587"/>
            <a:ext cx="8791575" cy="1276888"/>
          </a:xfrm>
        </p:spPr>
        <p:txBody>
          <a:bodyPr/>
          <a:lstStyle/>
          <a:p>
            <a:pPr algn="ctr"/>
            <a:r>
              <a:rPr lang="cs-CZ" sz="4800" dirty="0"/>
              <a:t>SŘBD</a:t>
            </a:r>
            <a:endParaRPr lang="cs-CZ" dirty="0"/>
          </a:p>
        </p:txBody>
      </p:sp>
      <p:pic>
        <p:nvPicPr>
          <p:cNvPr id="4" name="Picture 2" descr="Anchor to OneNote for Microsoft Access - Office OneNote Gem Add-Ins">
            <a:extLst>
              <a:ext uri="{FF2B5EF4-FFF2-40B4-BE49-F238E27FC236}">
                <a16:creationId xmlns:a16="http://schemas.microsoft.com/office/drawing/2014/main" id="{255B1C15-19F3-654C-DD66-87634FA3F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15" y="7555293"/>
            <a:ext cx="4086470" cy="2447371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4D68292-67F6-EA2D-DCC6-1F60FFCE46DD}"/>
              </a:ext>
            </a:extLst>
          </p:cNvPr>
          <p:cNvSpPr txBox="1"/>
          <p:nvPr/>
        </p:nvSpPr>
        <p:spPr>
          <a:xfrm>
            <a:off x="1757202" y="2027346"/>
            <a:ext cx="9093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ptos" panose="020B0004020202020204" pitchFamily="34" charset="0"/>
              </a:rPr>
              <a:t>Program, který organizuje a udržuje nashromážděné informace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cs-CZ" dirty="0">
                <a:latin typeface="Aptos" panose="020B0004020202020204" pitchFamily="34" charset="0"/>
              </a:rPr>
              <a:t>Základní služby:</a:t>
            </a:r>
          </a:p>
          <a:p>
            <a:pPr algn="l" fontAlgn="base"/>
            <a:r>
              <a:rPr lang="cs-CZ" dirty="0">
                <a:latin typeface="Aptos" panose="020B0004020202020204" pitchFamily="34" charset="0"/>
              </a:rPr>
              <a:t>	1.Definice dat</a:t>
            </a:r>
          </a:p>
          <a:p>
            <a:pPr algn="l" fontAlgn="base"/>
            <a:r>
              <a:rPr lang="cs-CZ" dirty="0">
                <a:latin typeface="Aptos" panose="020B0004020202020204" pitchFamily="34" charset="0"/>
              </a:rPr>
              <a:t>	2.Údržba dat</a:t>
            </a:r>
          </a:p>
          <a:p>
            <a:pPr algn="l" fontAlgn="base"/>
            <a:r>
              <a:rPr lang="cs-CZ" dirty="0">
                <a:latin typeface="Aptos" panose="020B0004020202020204" pitchFamily="34" charset="0"/>
              </a:rPr>
              <a:t>	3.Manipulace s daty</a:t>
            </a:r>
          </a:p>
          <a:p>
            <a:pPr algn="l" fontAlgn="base"/>
            <a:r>
              <a:rPr lang="cs-CZ" dirty="0">
                <a:latin typeface="Aptos" panose="020B0004020202020204" pitchFamily="34" charset="0"/>
              </a:rPr>
              <a:t>	4.Zobrazování dat</a:t>
            </a:r>
          </a:p>
          <a:p>
            <a:pPr algn="l" fontAlgn="base"/>
            <a:r>
              <a:rPr lang="cs-CZ" dirty="0">
                <a:latin typeface="Aptos" panose="020B0004020202020204" pitchFamily="34" charset="0"/>
              </a:rPr>
              <a:t>	5.Integrita a zabezpečení dat</a:t>
            </a:r>
          </a:p>
          <a:p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838F91BF-6F00-EA9A-4994-3976F892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002" y="3572033"/>
            <a:ext cx="3724795" cy="2457793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2181591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FD278-EF51-096C-70A7-FFCEB60B1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0049E6-210C-E310-5D37-704459D9A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050" y="581024"/>
            <a:ext cx="9307202" cy="895875"/>
          </a:xfrm>
        </p:spPr>
        <p:txBody>
          <a:bodyPr>
            <a:normAutofit/>
          </a:bodyPr>
          <a:lstStyle/>
          <a:p>
            <a:pPr algn="ctr"/>
            <a:r>
              <a:rPr lang="cs-CZ" sz="4000" dirty="0"/>
              <a:t>Architektury databázových systémů: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931D7D98-0784-B026-5869-72FEA299AB16}"/>
              </a:ext>
            </a:extLst>
          </p:cNvPr>
          <p:cNvSpPr txBox="1"/>
          <p:nvPr/>
        </p:nvSpPr>
        <p:spPr>
          <a:xfrm>
            <a:off x="1757202" y="2027346"/>
            <a:ext cx="9093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ptos" panose="020B0004020202020204" pitchFamily="34" charset="0"/>
              </a:rPr>
              <a:t>systémy centralizované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ptos" panose="020B0004020202020204" pitchFamily="34" charset="0"/>
              </a:rPr>
              <a:t>systémy PC (</a:t>
            </a:r>
            <a:r>
              <a:rPr lang="cs-CZ" dirty="0" err="1">
                <a:latin typeface="Aptos" panose="020B0004020202020204" pitchFamily="34" charset="0"/>
              </a:rPr>
              <a:t>file</a:t>
            </a:r>
            <a:r>
              <a:rPr lang="cs-CZ" dirty="0">
                <a:latin typeface="Aptos" panose="020B0004020202020204" pitchFamily="34" charset="0"/>
              </a:rPr>
              <a:t> – server)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ptos" panose="020B0004020202020204" pitchFamily="34" charset="0"/>
              </a:rPr>
              <a:t>systémy klient – server (C/S)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ptos" panose="020B0004020202020204" pitchFamily="34" charset="0"/>
              </a:rPr>
              <a:t>systémy distribuované – funkční(</a:t>
            </a:r>
            <a:r>
              <a:rPr lang="cs-CZ" dirty="0" err="1">
                <a:latin typeface="Aptos" panose="020B0004020202020204" pitchFamily="34" charset="0"/>
              </a:rPr>
              <a:t>vertikálníé</a:t>
            </a:r>
            <a:r>
              <a:rPr lang="cs-CZ" dirty="0">
                <a:latin typeface="Aptos" panose="020B0004020202020204" pitchFamily="34" charset="0"/>
              </a:rPr>
              <a:t> členění)</a:t>
            </a:r>
          </a:p>
          <a:p>
            <a:pPr lvl="5"/>
            <a:r>
              <a:rPr lang="cs-CZ" dirty="0">
                <a:latin typeface="Aptos" panose="020B0004020202020204" pitchFamily="34" charset="0"/>
              </a:rPr>
              <a:t>     – objektové(horizontální členění)</a:t>
            </a:r>
          </a:p>
          <a:p>
            <a:pPr lvl="5"/>
            <a:endParaRPr lang="cs-CZ" dirty="0">
              <a:latin typeface="Aptos" panose="020B0004020202020204" pitchFamily="34" charset="0"/>
            </a:endParaRP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6649CD6F-0109-A825-793E-641B53E4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2" y="7048658"/>
            <a:ext cx="3724795" cy="2457793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5B4A1CAC-756F-C91F-6D0C-32609520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6" y="495005"/>
            <a:ext cx="7715617" cy="620603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72D7EAFE-7F0E-7B79-E0D5-51900A78F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748" y="495005"/>
            <a:ext cx="9431676" cy="578197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2148ACC4-C139-E2B1-28D7-323915660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543" y="106372"/>
            <a:ext cx="9734740" cy="668208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EA469D1-D2DB-ED6C-32F3-D16FC9534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436" y="1080750"/>
            <a:ext cx="4324954" cy="1771897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F2CCF3C5-015B-67BA-9B52-3D3110239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118" y="3428999"/>
            <a:ext cx="5325218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3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29CE54-7EF7-FE71-7E9F-DE845AF8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Návrh databáze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4ED873-72F3-38F0-F378-4DC4ADDEC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5132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cs-CZ" dirty="0"/>
              <a:t>Co by se mělo u databáze dělat?</a:t>
            </a:r>
          </a:p>
          <a:p>
            <a:pPr marL="0" indent="0">
              <a:spcBef>
                <a:spcPts val="0"/>
              </a:spcBef>
              <a:buNone/>
            </a:pPr>
            <a:r>
              <a:rPr lang="cs-CZ" dirty="0"/>
              <a:t>- určení účelu DB</a:t>
            </a:r>
          </a:p>
          <a:p>
            <a:pPr marL="0" indent="0">
              <a:spcBef>
                <a:spcPts val="0"/>
              </a:spcBef>
              <a:buNone/>
            </a:pPr>
            <a:r>
              <a:rPr lang="cs-CZ" dirty="0"/>
              <a:t>- uspořádání a rozdělení informací do tabulek</a:t>
            </a:r>
          </a:p>
          <a:p>
            <a:pPr marL="0" indent="0">
              <a:spcBef>
                <a:spcPts val="0"/>
              </a:spcBef>
              <a:buNone/>
            </a:pPr>
            <a:r>
              <a:rPr lang="cs-CZ" dirty="0"/>
              <a:t>- převod informací do sloupců</a:t>
            </a:r>
          </a:p>
          <a:p>
            <a:pPr marL="0" indent="0">
              <a:spcBef>
                <a:spcPts val="0"/>
              </a:spcBef>
              <a:buNone/>
            </a:pPr>
            <a:r>
              <a:rPr lang="cs-CZ" dirty="0"/>
              <a:t>- primární klíč</a:t>
            </a:r>
          </a:p>
          <a:p>
            <a:pPr marL="0" indent="0">
              <a:spcBef>
                <a:spcPts val="0"/>
              </a:spcBef>
              <a:buNone/>
            </a:pPr>
            <a:r>
              <a:rPr lang="cs-CZ" dirty="0"/>
              <a:t>- relace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cs-CZ" dirty="0"/>
              <a:t>- úprava návrhu</a:t>
            </a:r>
          </a:p>
          <a:p>
            <a:pPr marL="0" indent="0">
              <a:spcBef>
                <a:spcPts val="0"/>
              </a:spcBef>
              <a:buNone/>
            </a:pPr>
            <a:r>
              <a:rPr lang="cs-CZ" dirty="0"/>
              <a:t>- normalizační pravidla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5122" name="Picture 2" descr="Data Processing – Data Driven Digital Sales &amp; Marketing Consulting | Online  Research | Lead Data Enrichment | CRM Administration – iNtechspace">
            <a:extLst>
              <a:ext uri="{FF2B5EF4-FFF2-40B4-BE49-F238E27FC236}">
                <a16:creationId xmlns:a16="http://schemas.microsoft.com/office/drawing/2014/main" id="{B733366D-CCEB-64CE-C359-7CFB7491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97" y="3162300"/>
            <a:ext cx="3325814" cy="332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29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DB235-5213-9D19-BF32-014A259D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33FF63-73AE-6C19-8A72-590547F2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476"/>
            <a:ext cx="9905998" cy="1478570"/>
          </a:xfrm>
        </p:spPr>
        <p:txBody>
          <a:bodyPr/>
          <a:lstStyle/>
          <a:p>
            <a:pPr algn="ctr"/>
            <a:r>
              <a:rPr lang="cs-CZ" dirty="0"/>
              <a:t>Kardinalita vztahu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1C1BCE-1D44-32D6-E7C0-5F9892582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87692"/>
            <a:ext cx="9905999" cy="45132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cs-CZ" dirty="0"/>
              <a:t>vyjadřuje, kolik entit může být ve vztahu s kolika entitami z druhé tabulky</a:t>
            </a:r>
          </a:p>
          <a:p>
            <a:pPr>
              <a:spcBef>
                <a:spcPts val="0"/>
              </a:spcBef>
            </a:pPr>
            <a:r>
              <a:rPr lang="cs-CZ" dirty="0"/>
              <a:t>1:1 – 1 záznam odpovídá právě jednomu záznamu v jiné tabulce</a:t>
            </a:r>
          </a:p>
          <a:p>
            <a:pPr>
              <a:spcBef>
                <a:spcPts val="0"/>
              </a:spcBef>
            </a:pPr>
            <a:r>
              <a:rPr lang="cs-CZ" dirty="0"/>
              <a:t>1:N – přiřazuje jednomu záznamu více záznamů z jiné tabulky</a:t>
            </a:r>
          </a:p>
          <a:p>
            <a:pPr>
              <a:spcBef>
                <a:spcPts val="0"/>
              </a:spcBef>
            </a:pPr>
            <a:r>
              <a:rPr lang="cs-CZ" dirty="0"/>
              <a:t>M:N – přiřazuje k libovolnému počtu záznamů z jedné tabulky libovolný počet záznamů z jiné tabulky(je vytvořen tabulkou!!)</a:t>
            </a:r>
          </a:p>
          <a:p>
            <a:pPr>
              <a:spcBef>
                <a:spcPts val="0"/>
              </a:spcBef>
            </a:pPr>
            <a:r>
              <a:rPr lang="cs-CZ" dirty="0"/>
              <a:t>ISA hierarchie – jedna třída nebo záznam je specializací (nebo podtřídou) jiné třídy nebo záznamu</a:t>
            </a:r>
          </a:p>
        </p:txBody>
      </p:sp>
      <p:pic>
        <p:nvPicPr>
          <p:cNvPr id="5122" name="Picture 2" descr="Data Processing – Data Driven Digital Sales &amp; Marketing Consulting | Online  Research | Lead Data Enrichment | CRM Administration – iNtechspace">
            <a:extLst>
              <a:ext uri="{FF2B5EF4-FFF2-40B4-BE49-F238E27FC236}">
                <a16:creationId xmlns:a16="http://schemas.microsoft.com/office/drawing/2014/main" id="{C84A5CD7-B3F2-692A-B741-0DFFB983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404" y="7583145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56F4B85B-A14E-0799-1ED3-DF89ACAB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258" y="4254975"/>
            <a:ext cx="1965477" cy="23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D0FF-F47F-CE66-9E36-C1AC61177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414229-A71E-0D2B-B6D6-EF2340FB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476"/>
            <a:ext cx="9905998" cy="1478570"/>
          </a:xfrm>
        </p:spPr>
        <p:txBody>
          <a:bodyPr/>
          <a:lstStyle/>
          <a:p>
            <a:pPr algn="ctr"/>
            <a:r>
              <a:rPr lang="cs-CZ" dirty="0"/>
              <a:t>Klíče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DEB47A-2CCB-5BC5-CADC-617EB8E16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87692"/>
            <a:ext cx="9905999" cy="45132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cs-CZ" dirty="0" err="1"/>
              <a:t>Superklíč</a:t>
            </a:r>
            <a:r>
              <a:rPr lang="cs-CZ" dirty="0"/>
              <a:t> – sloupec/</a:t>
            </a:r>
            <a:r>
              <a:rPr lang="cs-CZ" dirty="0" err="1"/>
              <a:t>ce</a:t>
            </a:r>
            <a:r>
              <a:rPr lang="cs-CZ" dirty="0"/>
              <a:t> identifikující řádek v tabulce</a:t>
            </a:r>
          </a:p>
          <a:p>
            <a:pPr>
              <a:spcBef>
                <a:spcPts val="0"/>
              </a:spcBef>
            </a:pPr>
            <a:r>
              <a:rPr lang="cs-CZ" dirty="0"/>
              <a:t>Klíč – minimální množina sloupců identifikující řádek</a:t>
            </a:r>
          </a:p>
          <a:p>
            <a:pPr>
              <a:spcBef>
                <a:spcPts val="0"/>
              </a:spcBef>
            </a:pPr>
            <a:r>
              <a:rPr lang="cs-CZ" dirty="0"/>
              <a:t>Primární klíč – jednoznačně identifikuje řádek v tabulce</a:t>
            </a:r>
          </a:p>
          <a:p>
            <a:pPr>
              <a:spcBef>
                <a:spcPts val="0"/>
              </a:spcBef>
            </a:pPr>
            <a:r>
              <a:rPr lang="cs-CZ" dirty="0"/>
              <a:t>Cizí klíč – odkaz mezi tabulkami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2EC0AD6-FE04-EEA5-3A7F-828E9C89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229" y="7999661"/>
            <a:ext cx="1965477" cy="2387075"/>
          </a:xfrm>
          <a:prstGeom prst="rect">
            <a:avLst/>
          </a:prstGeom>
        </p:spPr>
      </p:pic>
      <p:pic>
        <p:nvPicPr>
          <p:cNvPr id="6" name="Obrázek 5" descr="Obsah obrázku symbol, klíč, Klíčenka, nářadí&#10;&#10;Popis byl vytvořen automaticky">
            <a:extLst>
              <a:ext uri="{FF2B5EF4-FFF2-40B4-BE49-F238E27FC236}">
                <a16:creationId xmlns:a16="http://schemas.microsoft.com/office/drawing/2014/main" id="{759DCE5D-5535-BDB3-35B1-958F692F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306" y="385253"/>
            <a:ext cx="2825508" cy="2825508"/>
          </a:xfrm>
          <a:prstGeom prst="rect">
            <a:avLst/>
          </a:prstGeom>
        </p:spPr>
      </p:pic>
      <p:pic>
        <p:nvPicPr>
          <p:cNvPr id="8" name="Obrázek 7" descr="Obsah obrázku kolo, pneumatika, hračka, přeprava&#10;&#10;Popis byl vytvořen automaticky">
            <a:extLst>
              <a:ext uri="{FF2B5EF4-FFF2-40B4-BE49-F238E27FC236}">
                <a16:creationId xmlns:a16="http://schemas.microsoft.com/office/drawing/2014/main" id="{40635844-6D49-313C-45D7-32650F050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648" y="3471438"/>
            <a:ext cx="2848429" cy="284842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1C655043-39FE-2346-4A3D-E65139E98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10" y="4146265"/>
            <a:ext cx="2293734" cy="2357129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56814D9-E259-8B58-3254-F9F28FF70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742" y="3883752"/>
            <a:ext cx="2345458" cy="24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5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3EF4-2C30-0D51-A764-D0289DD5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42C161-1547-C4BA-07B6-83AE0C2F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476"/>
            <a:ext cx="9905998" cy="1478570"/>
          </a:xfrm>
        </p:spPr>
        <p:txBody>
          <a:bodyPr/>
          <a:lstStyle/>
          <a:p>
            <a:pPr algn="ctr"/>
            <a:r>
              <a:rPr lang="cs-CZ" dirty="0"/>
              <a:t>Používané softwary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FFC652-804D-2702-F70C-8E90248A0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87692"/>
            <a:ext cx="9905999" cy="45132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cs-CZ" dirty="0"/>
              <a:t>Microsoft Access</a:t>
            </a:r>
          </a:p>
          <a:p>
            <a:pPr>
              <a:spcBef>
                <a:spcPts val="0"/>
              </a:spcBef>
            </a:pPr>
            <a:r>
              <a:rPr lang="cs-CZ" dirty="0" err="1"/>
              <a:t>MySQL</a:t>
            </a:r>
            <a:endParaRPr lang="cs-CZ" dirty="0"/>
          </a:p>
          <a:p>
            <a:pPr>
              <a:spcBef>
                <a:spcPts val="0"/>
              </a:spcBef>
            </a:pPr>
            <a:r>
              <a:rPr lang="cs-CZ" dirty="0" err="1"/>
              <a:t>PostgreSQL</a:t>
            </a:r>
            <a:endParaRPr lang="cs-CZ" dirty="0"/>
          </a:p>
          <a:p>
            <a:pPr>
              <a:spcBef>
                <a:spcPts val="0"/>
              </a:spcBef>
            </a:pPr>
            <a:r>
              <a:rPr lang="cs-CZ"/>
              <a:t>Oracle</a:t>
            </a:r>
            <a:endParaRPr lang="cs-CZ" dirty="0"/>
          </a:p>
          <a:p>
            <a:pPr>
              <a:spcBef>
                <a:spcPts val="0"/>
              </a:spcBef>
            </a:pPr>
            <a:r>
              <a:rPr lang="cs-CZ" dirty="0"/>
              <a:t>Microsoft SQL Server</a:t>
            </a:r>
          </a:p>
          <a:p>
            <a:pPr>
              <a:spcBef>
                <a:spcPts val="0"/>
              </a:spcBef>
            </a:pPr>
            <a:r>
              <a:rPr lang="cs-CZ" dirty="0" err="1"/>
              <a:t>SQLite</a:t>
            </a:r>
            <a:endParaRPr lang="cs-CZ" dirty="0"/>
          </a:p>
          <a:p>
            <a:pPr>
              <a:spcBef>
                <a:spcPts val="0"/>
              </a:spcBef>
            </a:pPr>
            <a:r>
              <a:rPr lang="cs-CZ" dirty="0" err="1"/>
              <a:t>Firebird</a:t>
            </a:r>
            <a:endParaRPr lang="cs-CZ" dirty="0"/>
          </a:p>
        </p:txBody>
      </p:sp>
      <p:pic>
        <p:nvPicPr>
          <p:cNvPr id="6" name="Obrázek 5" descr="Obsah obrázku symbol, klíč, Klíčenka, nářadí&#10;&#10;Popis byl vytvořen automaticky">
            <a:extLst>
              <a:ext uri="{FF2B5EF4-FFF2-40B4-BE49-F238E27FC236}">
                <a16:creationId xmlns:a16="http://schemas.microsoft.com/office/drawing/2014/main" id="{6D08E77A-CB0C-F21F-87D7-FA5572375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978" y="7753613"/>
            <a:ext cx="2825508" cy="2825508"/>
          </a:xfrm>
          <a:prstGeom prst="rect">
            <a:avLst/>
          </a:prstGeom>
        </p:spPr>
      </p:pic>
      <p:pic>
        <p:nvPicPr>
          <p:cNvPr id="8" name="Obrázek 7" descr="Obsah obrázku kolo, pneumatika, hračka, přeprava&#10;&#10;Popis byl vytvořen automaticky">
            <a:extLst>
              <a:ext uri="{FF2B5EF4-FFF2-40B4-BE49-F238E27FC236}">
                <a16:creationId xmlns:a16="http://schemas.microsoft.com/office/drawing/2014/main" id="{DEF7EBC4-9CF2-929C-942D-F54F2D7F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057" y="7630786"/>
            <a:ext cx="2848429" cy="284842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3717B210-4E4E-0801-4755-A17A1FF6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752" y="7876437"/>
            <a:ext cx="2293734" cy="2357129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AE34D94A-0C9F-F924-D130-67FDF542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028" y="7934895"/>
            <a:ext cx="2345458" cy="2421495"/>
          </a:xfrm>
          <a:prstGeom prst="rect">
            <a:avLst/>
          </a:prstGeom>
        </p:spPr>
      </p:pic>
      <p:pic>
        <p:nvPicPr>
          <p:cNvPr id="6146" name="Picture 2" descr="Microsoft Access Logo Animated Icon download in JSON, LOTTIE or MP4 format">
            <a:extLst>
              <a:ext uri="{FF2B5EF4-FFF2-40B4-BE49-F238E27FC236}">
                <a16:creationId xmlns:a16="http://schemas.microsoft.com/office/drawing/2014/main" id="{680BAB50-4C63-2028-7993-F1E2A4146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3276" y="66820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ySQL | Austin TX">
            <a:extLst>
              <a:ext uri="{FF2B5EF4-FFF2-40B4-BE49-F238E27FC236}">
                <a16:creationId xmlns:a16="http://schemas.microsoft.com/office/drawing/2014/main" id="{EC5402F9-CCDD-3198-DBF3-AB498EB2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0990" y="-95543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etting Started With PostgreSQL. There are numerous different types of… |  by Alex Mitrani | Medium">
            <a:extLst>
              <a:ext uri="{FF2B5EF4-FFF2-40B4-BE49-F238E27FC236}">
                <a16:creationId xmlns:a16="http://schemas.microsoft.com/office/drawing/2014/main" id="{C582A5F3-853C-00D2-C8F4-5BEAB694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0401" y="1863271"/>
            <a:ext cx="5810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Oracle Logo and symbol, meaning, history, PNG, brand">
            <a:extLst>
              <a:ext uri="{FF2B5EF4-FFF2-40B4-BE49-F238E27FC236}">
                <a16:creationId xmlns:a16="http://schemas.microsoft.com/office/drawing/2014/main" id="{0FDB9048-C81E-461A-E33F-7835592DF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432" y="845761"/>
            <a:ext cx="4752028" cy="26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S SQL - MEMOS Software">
            <a:extLst>
              <a:ext uri="{FF2B5EF4-FFF2-40B4-BE49-F238E27FC236}">
                <a16:creationId xmlns:a16="http://schemas.microsoft.com/office/drawing/2014/main" id="{7F9489EC-6D1A-8883-F64A-D886F8A4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380" y="-3865662"/>
            <a:ext cx="3585240" cy="29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1E2792D8-2AE6-8F9C-40FC-C262C60FC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0151" y="-4788105"/>
            <a:ext cx="3893574" cy="18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1EBC8A82-FACA-AA1A-1DE2-30F744F7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910" y="-500866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82 -0.0132 L -0.02982 -0.0132 C -0.02383 -0.03357 -0.01588 -0.06412 -0.00716 -0.08311 C 0.00208 -0.10301 0.00508 -0.10371 0.0155 -0.11922 C 0.01914 -0.12454 0.02266 -0.13033 0.02617 -0.13612 C 0.03021 -0.15232 0.03542 -0.1676 0.03815 -0.18473 C 0.03971 -0.19468 0.04102 -0.2051 0.04401 -0.21436 C 0.06094 -0.26505 0.05 -0.22825 0.07031 -0.27362 C 0.07344 -0.28079 0.07578 -0.28912 0.07865 -0.29676 C 0.07904 -0.31528 0.07878 -0.33357 0.07982 -0.35186 C 0.07995 -0.35556 0.08112 -0.35903 0.08216 -0.3625 C 0.08841 -0.38287 0.08633 -0.37037 0.09766 -0.39005 C 0.10586 -0.40417 0.11341 -0.41968 0.12149 -0.4345 C 0.17969 -0.54167 0.09245 -0.38079 0.14388 -0.47246 C 0.1457 -0.4757 0.14675 -0.48033 0.1487 -0.48311 C 0.15469 -0.49167 0.16107 -0.49954 0.16771 -0.50625 C 0.19349 -0.53311 0.17708 -0.51667 0.21771 -0.55278 C 0.26159 -0.5919 0.23451 -0.56922 0.31185 -0.62269 C 0.3181 -0.62709 0.32422 -0.63241 0.33086 -0.63542 C 0.34206 -0.64028 0.35547 -0.64607 0.36654 -0.65232 L 0.43802 -0.69468 C 0.48854 -0.72408 0.51797 -0.74283 0.56901 -0.76227 C 0.57435 -0.76436 0.58008 -0.76366 0.58568 -0.76436 C 0.63828 -0.7507 0.59727 -0.75926 0.65235 -0.75394 C 0.67995 -0.75116 0.67956 -0.74908 0.70352 -0.74746 C 0.71823 -0.74653 0.73281 -0.74607 0.74753 -0.74537 C 0.76576 -0.7426 0.78412 -0.74167 0.80235 -0.73704 C 0.82305 -0.73172 0.84362 -0.72292 0.86419 -0.71575 L 0.88919 -0.70741 C 0.9112 -0.7 0.93281 -0.68959 0.95469 -0.68195 C 0.96901 -0.67709 0.98333 -0.67269 0.99753 -0.66713 C 1.02357 -0.65672 1.05404 -0.64283 1.07969 -0.62686 C 1.10365 -0.61204 1.12839 -0.60047 1.15117 -0.58033 C 1.15833 -0.57408 1.16524 -0.56667 1.17253 -0.56135 C 1.18542 -0.55186 1.19857 -0.54375 1.21185 -0.53588 C 1.22253 -0.52963 1.23386 -0.52593 1.24401 -0.5169 C 1.25039 -0.51135 1.25651 -0.50487 1.26302 -0.5 C 1.27839 -0.4882 1.29961 -0.47686 1.31537 -0.47037 C 1.39167 -0.43866 1.29453 -0.4838 1.36537 -0.45348 C 1.36914 -0.45186 1.37266 -0.44954 1.37617 -0.447 C 1.38099 -0.44375 1.3905 -0.43658 1.3905 -0.43658 " pathEditMode="relative" ptsTypes="AAAAAAAAAAAAAAAAAAAAAAAAAAAAAAAAAAAAAAAAA">
                                      <p:cBhvr>
                                        <p:cTn id="6" dur="3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52 -0.09097 L 0.05352 -0.09097 L 0.10834 -0.00857 L 0.14401 0.04444 C 0.15287 0.05764 0.16068 0.07315 0.17019 0.08449 C 0.17722 0.09305 0.18412 0.10231 0.19154 0.10995 C 0.19805 0.11643 0.20521 0.1206 0.21185 0.12685 C 0.22149 0.13611 0.23086 0.14653 0.24037 0.15648 C 0.24636 0.16273 0.25287 0.16759 0.25821 0.17546 C 0.28034 0.20833 0.26875 0.19305 0.30104 0.22847 C 0.30703 0.23495 0.3125 0.24305 0.31888 0.24745 L 0.37019 0.28356 C 0.38164 0.29166 0.3931 0.30069 0.40469 0.30879 C 0.41498 0.3162 0.42539 0.32268 0.43555 0.33009 C 0.44519 0.3368 0.4543 0.34583 0.4642 0.35116 C 0.48242 0.36111 0.50352 0.37176 0.52136 0.38518 C 0.53815 0.39768 0.55469 0.41157 0.57136 0.42523 C 0.57774 0.43055 0.58438 0.43565 0.59037 0.44213 C 0.59753 0.45 0.60443 0.45856 0.61185 0.46551 C 0.62748 0.47986 0.64362 0.49213 0.65938 0.50579 C 0.67058 0.51528 0.68164 0.52523 0.69271 0.53541 C 0.70352 0.54514 0.71367 0.55694 0.72487 0.56504 C 0.73763 0.57407 0.75013 0.58403 0.76302 0.59236 C 0.81849 0.6294 0.78841 0.60671 0.85586 0.6368 C 0.87982 0.64768 0.96862 0.69305 0.99154 0.70879 C 1.1487 0.81759 0.95078 0.70254 1.12019 0.80625 C 1.24948 0.88541 1.19792 0.84352 1.27487 0.8993 C 1.28138 0.90393 1.28789 0.90833 1.29401 0.91412 C 1.29818 0.91829 1.30235 0.92291 1.30586 0.92893 C 1.31927 0.95162 1.31446 0.95671 1.33086 0.97129 C 1.34206 0.98125 1.35391 0.98819 1.36537 0.99676 C 1.37982 1.00717 1.38568 1.00949 1.3987 1.0243 C 1.40573 1.03194 1.41224 1.0412 1.41901 1.04954 C 1.42292 1.05463 1.42774 1.05787 1.43086 1.06435 C 1.43894 1.08125 1.43503 1.07569 1.44167 1.08356 " pathEditMode="relative" ptsTypes="AAAAAAAAAAAAAAAAAAAAAAAAAAAAAAAAAAA">
                                      <p:cBhvr>
                                        <p:cTn id="9" dur="3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57 -0.06643 L 0.07057 -0.0662 C 0.10625 -0.075 0.1112 -0.07801 0.15638 -0.07476 C 0.17682 -0.07338 0.19688 -0.06805 0.21706 -0.06412 C 0.38646 -0.03264 0.22357 -0.06296 0.38372 -0.02824 C 0.42617 -0.01898 0.44505 -0.01713 0.48594 -0.01134 C 0.65599 -0.03703 0.51185 -0.01643 0.67409 -0.0368 C 0.70586 -0.04074 0.7375 -0.04676 0.7694 -0.04953 C 0.79466 -0.05162 0.82018 -0.05092 0.84557 -0.05162 C 0.87253 -0.04375 0.89922 -0.03171 0.92643 -0.02824 C 0.98125 -0.02129 0.91315 -0.03032 0.95508 -0.02407 C 0.97357 -0.02129 0.97604 -0.02222 0.99675 -0.01759 C 1.00781 -0.01527 1.01888 -0.0118 1.03008 -0.00926 C 1.03997 -0.00694 1.04987 -0.00532 1.05977 -0.00277 C 1.07331 0.00047 1.08672 0.0051 1.10026 0.00764 C 1.1125 0.00996 1.12487 0.01042 1.13724 0.01204 L 1.22774 0.00973 C 1.23021 0.00973 1.2668 0.00232 1.27057 0.00139 C 1.27695 -0.00046 1.2832 -0.00347 1.28958 -0.00509 C 1.29596 -0.00648 1.30234 -0.00648 1.30859 -0.00717 C 1.32175 -0.01273 1.33451 -0.02314 1.34792 -0.02407 L 1.42175 -0.02824 L 1.47526 -0.03472 C 1.48086 -0.03541 1.48646 -0.03564 1.49193 -0.0368 C 1.51094 -0.04051 1.49909 -0.03865 1.52774 -0.04097 C 1.53086 -0.04166 1.53399 -0.04259 1.53724 -0.04305 C 1.54362 -0.04398 1.55 -0.04375 1.55625 -0.04514 C 1.55664 -0.04537 1.55625 -0.04652 1.55625 -0.04722 " pathEditMode="relative" rAng="0" ptsTypes="AAAAAAAAAAAAAAAAAAAAAAAAAAAA">
                                      <p:cBhvr>
                                        <p:cTn id="12" dur="3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84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8 -0.02593 L -0.00638 -0.02593 C -0.06927 -0.03172 -0.13294 -0.02385 -0.19505 -0.04329 C -0.2569 -0.0625 -0.22226 -0.05417 -0.29909 -0.06459 L -0.52161 -0.06042 C -0.55312 -0.05949 -0.5845 -0.05741 -0.61601 -0.05602 L -0.72721 -0.05185 C -0.74257 -0.04885 -0.75794 -0.04699 -0.77317 -0.04329 C -0.87812 -0.01667 -0.73463 -0.04422 -0.86276 -0.01736 C -0.93971 -0.00139 -0.94075 -0.00695 -1.02239 0.01273 C -1.05312 0.02014 -1.08385 0.02754 -1.11432 0.03842 C -1.27161 0.09537 -1.24257 0.08009 -1.32474 0.12893 C -1.32721 0.1331 -1.32942 0.13773 -1.33203 0.14166 C -1.34075 0.15509 -1.35039 0.16643 -1.35859 0.18055 C -1.39869 0.24884 -1.38203 0.2449 -1.43841 0.30949 C -1.49023 0.36898 -1.48867 0.35555 -1.53997 0.37824 C -1.60481 0.40717 -1.55286 0.38796 -1.58593 0.39977 C -1.59648 0.40926 -1.60338 0.4169 -1.61497 0.42129 C -1.65885 0.43819 -1.65911 0.43449 -1.7069 0.43842 C -1.73021 0.44305 -1.75208 0.44514 -1.77461 0.45578 C -1.78203 0.45926 -1.78906 0.46481 -1.79635 0.46852 C -1.82135 0.48194 -1.84726 0.49004 -1.87135 0.5074 C -1.87539 0.51018 -1.87942 0.51319 -1.88346 0.51597 C -1.88593 0.51759 -1.88867 0.51759 -1.89075 0.52014 C -1.89218 0.52222 -1.89231 0.52592 -1.89323 0.5287 " pathEditMode="relative" ptsTypes="AAAAAAAAAAAAAAAAAAAAAAAAA">
                                      <p:cBhvr>
                                        <p:cTn id="15" dur="3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55 -0.00995 L -0.03555 -0.00995 C -0.0332 0.02037 -0.03242 0.05093 -0.02839 0.08056 C -0.01198 0.19908 0.0112 0.28125 0.03451 0.39861 C 0.05638 0.50833 0.07943 0.61783 0.09753 0.72986 C 0.10234 0.75995 0.10547 0.79097 0.11198 0.82014 C 0.1224 0.86597 0.14831 0.95347 0.14831 0.95347 C 0.15078 0.97199 0.1526 0.99097 0.1556 1.00926 C 0.18151 1.17431 0.14753 0.93033 0.17487 1.12546 C 0.18073 1.1669 0.18828 1.23287 0.19674 1.27616 C 0.20091 1.29792 0.20716 1.31852 0.2112 1.34051 C 0.21927 1.38449 0.22734 1.4287 0.23294 1.47384 C 0.23464 1.48681 0.23633 1.49977 0.23789 1.51273 C 0.24063 1.53658 0.24193 1.55926 0.24753 1.58148 C 0.2487 1.58611 0.25091 1.58982 0.25234 1.59445 C 0.25742 1.60995 0.26237 1.6257 0.26693 1.64167 C 0.27044 1.6544 0.2724 1.66829 0.27656 1.68033 C 0.28138 1.69445 0.28893 1.70486 0.29349 1.71898 C 0.29674 1.72917 0.29948 1.73958 0.30313 1.74931 C 0.30833 1.76273 0.31549 1.77361 0.32005 1.78796 C 0.32526 1.80417 0.32852 1.82199 0.33216 1.83958 C 0.33581 1.85648 0.33776 1.87454 0.34193 1.8912 C 0.34349 1.89769 0.34557 1.90509 0.34909 1.90833 C 0.41732 1.9713 0.38737 1.92037 0.40729 1.95579 " pathEditMode="relative" ptsTypes="AAAAAAAAAAAAAAAAAAAAAAAA">
                                      <p:cBhvr>
                                        <p:cTn id="18" dur="3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51 -0.02986 L -0.03451 -0.02986 C -0.00703 0.16621 -0.04909 -0.0699 0.04765 0.18102 C 0.10846 0.33866 0.14219 0.5301 0.21458 0.67107 C 0.32187 0.88033 0.40833 1.13079 0.53633 1.29908 L 0.76862 1.6044 L 0.82422 1.67755 C 0.83867 1.6963 0.85442 1.7125 0.86784 1.73357 C 0.88151 1.7551 0.89583 1.77523 0.90898 1.79792 C 0.9362 1.8456 0.95768 1.90463 0.9888 1.94422 L 1.06614 2.04306 C 1.10781 2.09607 1.09948 2.08565 1.13633 2.12917 C 1.13789 2.13102 1.1595 2.15718 1.16289 2.15926 C 1.17552 2.16667 1.1888 2.17084 1.20169 2.17639 L 1.22591 2.1551 " pathEditMode="relative" ptsTypes="AAAAAAAAAAAAAAA">
                                      <p:cBhvr>
                                        <p:cTn id="21" dur="3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07 0.03889 L 0.00807 0.03889 C -0.02266 0.07639 -0.05208 0.11667 -0.08399 0.15093 C -0.22318 0.30023 -0.37722 0.41065 -0.50495 0.58935 C -0.57344 0.68542 -0.65052 0.76482 -0.71055 0.87755 C -1.02682 1.47176 -0.77735 1.19051 -0.93555 1.35926 C -0.95104 1.41991 -0.94857 1.42107 -0.98151 1.47963 C -0.99896 1.51065 -1.02005 1.53426 -1.03724 1.56574 C -1.05703 1.60209 -1.08216 1.68172 -1.09766 1.7206 C -1.11068 1.75301 -1.12266 1.7875 -1.1388 1.81505 C -1.16159 1.85394 -1.2138 1.91829 -1.2138 1.91829 C -1.21784 1.93264 -1.21966 1.94977 -1.22591 1.96135 C -1.23464 1.97778 -1.2461 1.98959 -1.25729 2 C -1.26628 2.00834 -1.34909 2.07755 -1.37578 2.09028 C -1.42383 2.11343 -1.43216 2.10209 -1.47253 2.13334 C -1.47956 2.13889 -1.48542 2.14769 -1.49193 2.15486 L -1.49922 2.17222 " pathEditMode="relative" ptsTypes="AAAAAAAAAAAAAAAAA">
                                      <p:cBhvr>
                                        <p:cTn id="24" dur="3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48A6A4D-64BE-0348-BC19-A7723622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174701" y="0"/>
            <a:ext cx="5842597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8D267D3-88C1-1468-CAE7-1A03F5684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9832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cs-CZ" sz="6000" dirty="0"/>
              <a:t>Děkujeme za pozornost</a:t>
            </a:r>
          </a:p>
        </p:txBody>
      </p:sp>
    </p:spTree>
    <p:extLst>
      <p:ext uri="{BB962C8B-B14F-4D97-AF65-F5344CB8AC3E}">
        <p14:creationId xmlns:p14="http://schemas.microsoft.com/office/powerpoint/2010/main" val="3237032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TM04033919[[fn=Obvod]]</Template>
  <TotalTime>99</TotalTime>
  <Words>309</Words>
  <Application>Microsoft Office PowerPoint</Application>
  <PresentationFormat>Širokoúhlá obrazovka</PresentationFormat>
  <Paragraphs>57</Paragraphs>
  <Slides>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3" baseType="lpstr">
      <vt:lpstr>Aptos</vt:lpstr>
      <vt:lpstr>Arial</vt:lpstr>
      <vt:lpstr>Tw Cen MT</vt:lpstr>
      <vt:lpstr>Obvod</vt:lpstr>
      <vt:lpstr>Teorie databází I.</vt:lpstr>
      <vt:lpstr>Úvod</vt:lpstr>
      <vt:lpstr>SŘBD</vt:lpstr>
      <vt:lpstr>Architektury databázových systémů:</vt:lpstr>
      <vt:lpstr>Návrh databáze</vt:lpstr>
      <vt:lpstr>Kardinalita vztahu</vt:lpstr>
      <vt:lpstr>Klíče</vt:lpstr>
      <vt:lpstr>Používané softwary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Teorie databází I.</dc:title>
  <dc:creator>Tomáš Palán</dc:creator>
  <cp:lastModifiedBy>Tomáš Palán</cp:lastModifiedBy>
  <cp:revision>4</cp:revision>
  <dcterms:created xsi:type="dcterms:W3CDTF">2024-02-18T17:39:36Z</dcterms:created>
  <dcterms:modified xsi:type="dcterms:W3CDTF">2024-02-20T18:49:58Z</dcterms:modified>
</cp:coreProperties>
</file>